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67" r:id="rId2"/>
  </p:sldMasterIdLst>
  <p:notesMasterIdLst>
    <p:notesMasterId r:id="rId17"/>
  </p:notesMasterIdLst>
  <p:sldIdLst>
    <p:sldId id="256" r:id="rId3"/>
    <p:sldId id="258" r:id="rId4"/>
    <p:sldId id="257" r:id="rId5"/>
    <p:sldId id="259" r:id="rId6"/>
    <p:sldId id="260" r:id="rId7"/>
    <p:sldId id="261" r:id="rId8"/>
    <p:sldId id="266" r:id="rId9"/>
    <p:sldId id="267" r:id="rId10"/>
    <p:sldId id="268" r:id="rId11"/>
    <p:sldId id="269" r:id="rId12"/>
    <p:sldId id="273" r:id="rId13"/>
    <p:sldId id="271"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660"/>
  </p:normalViewPr>
  <p:slideViewPr>
    <p:cSldViewPr snapToGrid="0">
      <p:cViewPr varScale="1">
        <p:scale>
          <a:sx n="111" d="100"/>
          <a:sy n="111" d="100"/>
        </p:scale>
        <p:origin x="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1694-848B-4865-A6DF-9F78003C6571}" type="datetimeFigureOut">
              <a:rPr lang="en-GB" smtClean="0"/>
              <a:t>19/04/2024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27FFB-4092-4660-9EC6-6DCA45663330}" type="slidenum">
              <a:rPr lang="en-GB" smtClean="0"/>
              <a:t>‹#›</a:t>
            </a:fld>
            <a:endParaRPr lang="en-GB"/>
          </a:p>
        </p:txBody>
      </p:sp>
    </p:spTree>
    <p:extLst>
      <p:ext uri="{BB962C8B-B14F-4D97-AF65-F5344CB8AC3E}">
        <p14:creationId xmlns:p14="http://schemas.microsoft.com/office/powerpoint/2010/main" val="13234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64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3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this project achieve?</a:t>
            </a:r>
          </a:p>
          <a:p>
            <a:pPr marL="171450" indent="-171450">
              <a:buFont typeface="Arial" panose="020B0604020202020204" pitchFamily="34" charset="0"/>
              <a:buChar char="•"/>
            </a:pPr>
            <a:r>
              <a:rPr lang="en-GB" dirty="0"/>
              <a:t>The new system is able to generate videos for any audio source, including multilingual supporting over 100 languages, non-musical sources with the robust audio-to-text transcription Whisper models. </a:t>
            </a:r>
          </a:p>
          <a:p>
            <a:pPr marL="457200" lvl="1" indent="0">
              <a:buFont typeface="Arial" panose="020B0604020202020204" pitchFamily="34" charset="0"/>
              <a:buNone/>
            </a:pPr>
            <a:r>
              <a:rPr lang="en-GB" dirty="0"/>
              <a:t>In addition, these models can withstand strong accents. Lastly, this system is not restricted to the YouTube platform since users can upload their own audio files as sources.</a:t>
            </a:r>
          </a:p>
          <a:p>
            <a:pPr marL="171450" lvl="0" indent="-171450">
              <a:buFont typeface="Arial" panose="020B0604020202020204" pitchFamily="34" charset="0"/>
              <a:buChar char="•"/>
            </a:pPr>
            <a:r>
              <a:rPr lang="en-GB" dirty="0"/>
              <a:t>More semantically relevant images are retrieved leveraging multimodal embedding of images and language. </a:t>
            </a:r>
          </a:p>
          <a:p>
            <a:pPr marL="171450" lvl="0" indent="-171450">
              <a:buFont typeface="Arial" panose="020B0604020202020204" pitchFamily="34" charset="0"/>
              <a:buChar char="•"/>
            </a:pPr>
            <a:r>
              <a:rPr lang="en-GB" dirty="0"/>
              <a:t>Videos are generated much quicker and of higher resolution and image quality than the previous system.</a:t>
            </a:r>
          </a:p>
          <a:p>
            <a:pPr marL="171450" lvl="0" indent="-171450">
              <a:buFont typeface="Arial" panose="020B0604020202020204" pitchFamily="34" charset="0"/>
              <a:buChar char="•"/>
            </a:pPr>
            <a:r>
              <a:rPr lang="en-GB" dirty="0"/>
              <a:t>The system includes a user-friendly interface that eases ground-truth construction by streamlining the relevance assessment for audio to text to image.</a:t>
            </a:r>
          </a:p>
          <a:p>
            <a:pPr marL="171450" lvl="0" indent="-171450">
              <a:buFont typeface="Arial" panose="020B0604020202020204" pitchFamily="34" charset="0"/>
              <a:buChar char="•"/>
            </a:pPr>
            <a:r>
              <a:rPr lang="en-GB" dirty="0"/>
              <a:t>The interface allows chunks to be revisited and edited reducing annotation effort.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13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product offers a broad range of future work.</a:t>
            </a:r>
          </a:p>
          <a:p>
            <a:r>
              <a:rPr lang="en-GB" dirty="0"/>
              <a:t>Firstly, the bugs identified in the user study should be promptly fixed. An intermediary loading page would prevent further user input</a:t>
            </a:r>
          </a:p>
          <a:p>
            <a:r>
              <a:rPr lang="en-GB" dirty="0"/>
              <a:t>Sound bites can be added to improve relevance assessments since annotators can listen to the audio chunk as well as read them.</a:t>
            </a:r>
          </a:p>
          <a:p>
            <a:r>
              <a:rPr lang="en-GB" dirty="0"/>
              <a:t>Possible integrating the application with other platforms for direct sharing of generated videos, </a:t>
            </a:r>
          </a:p>
          <a:p>
            <a:r>
              <a:rPr lang="en-GB" dirty="0"/>
              <a:t>	or bypassing the need for inputting URLs by integrating with the YouTube search</a:t>
            </a:r>
          </a:p>
          <a:p>
            <a:r>
              <a:rPr lang="en-GB" dirty="0"/>
              <a:t>	or including a Language Translation layer to allow annotators to easily construct ground-truths for audio sources not in their native language.</a:t>
            </a:r>
          </a:p>
          <a:p>
            <a:r>
              <a:rPr lang="en-GB" dirty="0"/>
              <a:t>An option to expand the pooling depth for ambiguous text prompts can be added in order to assess better images.</a:t>
            </a:r>
          </a:p>
          <a:p>
            <a:r>
              <a:rPr lang="en-GB" dirty="0"/>
              <a:t>Lastly, allowing the user to directly input textual sources rather than audio could be beneficial. Text-to-speech techniques could be utilised during the video generation phase.</a:t>
            </a:r>
          </a:p>
          <a:p>
            <a:endParaRPr lang="en-GB" dirty="0"/>
          </a:p>
        </p:txBody>
      </p:sp>
      <p:sp>
        <p:nvSpPr>
          <p:cNvPr id="4" name="Slide Number Placeholder 3"/>
          <p:cNvSpPr>
            <a:spLocks noGrp="1"/>
          </p:cNvSpPr>
          <p:nvPr>
            <p:ph type="sldNum" sz="quarter" idx="5"/>
          </p:nvPr>
        </p:nvSpPr>
        <p:spPr/>
        <p:txBody>
          <a:bodyPr/>
          <a:lstStyle/>
          <a:p>
            <a:fld id="{FB3327D0-09A9-4A1E-A8BB-08207F41FD81}" type="slidenum">
              <a:rPr lang="en-GB" smtClean="0"/>
              <a:t>13</a:t>
            </a:fld>
            <a:endParaRPr lang="en-GB"/>
          </a:p>
        </p:txBody>
      </p:sp>
    </p:spTree>
    <p:extLst>
      <p:ext uri="{BB962C8B-B14F-4D97-AF65-F5344CB8AC3E}">
        <p14:creationId xmlns:p14="http://schemas.microsoft.com/office/powerpoint/2010/main" val="124061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0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370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796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08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8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let’s cover the Automatic Videography of Audio.</a:t>
            </a:r>
          </a:p>
          <a:p>
            <a:r>
              <a:rPr lang="en-GB" dirty="0"/>
              <a:t>We aimed to make a tool that autonomously generates illustrated videos for any audio source. This is done by sequencing relevant images that correspond to the spoken language found in the audio.</a:t>
            </a:r>
          </a:p>
          <a:p>
            <a:r>
              <a:rPr lang="en-GB" dirty="0"/>
              <a:t>Motivations:</a:t>
            </a:r>
          </a:p>
          <a:p>
            <a:pPr marL="171450" indent="-171450">
              <a:buFont typeface="Arial" panose="020B0604020202020204" pitchFamily="34" charset="0"/>
              <a:buChar char="•"/>
            </a:pPr>
            <a:r>
              <a:rPr lang="en-GB" dirty="0"/>
              <a:t>Past decades have witnessed a rise in popularity of video production on platforms such as YouTube, Instagram, and TikTok etc.</a:t>
            </a:r>
          </a:p>
          <a:p>
            <a:pPr marL="171450" indent="-171450">
              <a:buFont typeface="Arial" panose="020B0604020202020204" pitchFamily="34" charset="0"/>
              <a:buChar char="•"/>
            </a:pPr>
            <a:r>
              <a:rPr lang="en-GB" dirty="0"/>
              <a:t>It is often the case that many ‘music videos’ on YouTube lack any video content. Merely showcasing the album cover art. This can be detrimental to their prosperity. Number of reasons for this:</a:t>
            </a:r>
          </a:p>
          <a:p>
            <a:pPr marL="628650" lvl="1" indent="-171450">
              <a:buFont typeface="Arial" panose="020B0604020202020204" pitchFamily="34" charset="0"/>
              <a:buChar char="•"/>
            </a:pPr>
            <a:r>
              <a:rPr lang="en-GB" dirty="0"/>
              <a:t>Artists/Bands lack funding, resources and capability to make music videos. Or song not popular enough to warrant the effort.</a:t>
            </a:r>
          </a:p>
          <a:p>
            <a:pPr marL="628650" lvl="1" indent="-171450">
              <a:buFont typeface="Arial" panose="020B0604020202020204" pitchFamily="34" charset="0"/>
              <a:buChar char="•"/>
            </a:pPr>
            <a:r>
              <a:rPr lang="en-GB" dirty="0"/>
              <a:t>More commonly arises from older tracks digitised from analogue format to be uploaded to platform.</a:t>
            </a:r>
          </a:p>
          <a:p>
            <a:pPr marL="171450" lvl="0" indent="-171450">
              <a:buFont typeface="Arial" panose="020B0604020202020204" pitchFamily="34" charset="0"/>
              <a:buChar char="•"/>
            </a:pPr>
            <a:r>
              <a:rPr lang="en-GB" dirty="0"/>
              <a:t>Studies have proven that introducing multimodality to content can increase user retention, not to mention accessibility. </a:t>
            </a:r>
          </a:p>
          <a:p>
            <a:pPr marL="171450" lvl="0" indent="-171450">
              <a:buFont typeface="Arial" panose="020B0604020202020204" pitchFamily="34" charset="0"/>
              <a:buChar char="•"/>
            </a:pPr>
            <a:r>
              <a:rPr lang="en-GB" dirty="0"/>
              <a:t>This could be beneficial with educational material since bringing visual, audio and textual elements can cater to diverse learning styles</a:t>
            </a:r>
          </a:p>
          <a:p>
            <a:pPr marL="171450" lvl="0" indent="-171450">
              <a:buFont typeface="Arial" panose="020B0604020202020204" pitchFamily="34" charset="0"/>
              <a:buChar char="•"/>
            </a:pPr>
            <a:r>
              <a:rPr lang="en-GB" dirty="0"/>
              <a:t>Finally, our system intends to enhance and generalise the functionality of the previous automated videography system by Andrew Parker.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0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16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4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301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029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3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82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55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97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63604D9-471B-4D04-91EE-DF22DC530484}" type="datetimeFigureOut">
              <a:rPr lang="en-GB" smtClean="0"/>
              <a:t>19/04/2024</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6391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19/04/2024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482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90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604D9-471B-4D04-91EE-DF22DC530484}" type="datetimeFigureOut">
              <a:rPr lang="en-GB" smtClean="0"/>
              <a:t>19/04/2024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8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604D9-471B-4D04-91EE-DF22DC530484}" type="datetimeFigureOut">
              <a:rPr lang="en-GB" smtClean="0"/>
              <a:t>19/04/2024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08408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604D9-471B-4D04-91EE-DF22DC530484}" type="datetimeFigureOut">
              <a:rPr lang="en-GB" smtClean="0"/>
              <a:t>19/04/2024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64125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604D9-471B-4D04-91EE-DF22DC530484}" type="datetimeFigureOut">
              <a:rPr lang="en-GB" smtClean="0"/>
              <a:t>19/04/2024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92204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604D9-471B-4D04-91EE-DF22DC530484}" type="datetimeFigureOut">
              <a:rPr lang="en-GB" smtClean="0"/>
              <a:t>19/04/2024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07605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19/04/2024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7310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19/04/2024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76887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19/04/2024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8959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19/04/2024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7213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84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3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3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87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4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61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73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83393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3" r:id="rId12"/>
    <p:sldLayoutId id="2147483758" r:id="rId13"/>
    <p:sldLayoutId id="2147483759" r:id="rId14"/>
    <p:sldLayoutId id="2147483760" r:id="rId15"/>
    <p:sldLayoutId id="2147483761" r:id="rId16"/>
    <p:sldLayoutId id="2147483762"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63604D9-471B-4D04-91EE-DF22DC530484}" type="datetimeFigureOut">
              <a:rPr lang="en-GB" smtClean="0"/>
              <a:t>19/04/2024</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75A801-1D2B-4072-888F-A250D6461D57}" type="slidenum">
              <a:rPr lang="en-GB" smtClean="0"/>
              <a:t>‹#›</a:t>
            </a:fld>
            <a:endParaRPr lang="en-GB"/>
          </a:p>
        </p:txBody>
      </p:sp>
    </p:spTree>
    <p:extLst>
      <p:ext uri="{BB962C8B-B14F-4D97-AF65-F5344CB8AC3E}">
        <p14:creationId xmlns:p14="http://schemas.microsoft.com/office/powerpoint/2010/main" val="4039990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AB12CB8-FB4D-28CF-D41B-A0436453B631}"/>
              </a:ext>
            </a:extLst>
          </p:cNvPr>
          <p:cNvPicPr>
            <a:picLocks noChangeAspect="1"/>
          </p:cNvPicPr>
          <p:nvPr/>
        </p:nvPicPr>
        <p:blipFill rotWithShape="1">
          <a:blip r:embed="rId3"/>
          <a:srcRect t="1164" b="13609"/>
          <a:stretch/>
        </p:blipFill>
        <p:spPr>
          <a:xfrm>
            <a:off x="0" y="0"/>
            <a:ext cx="12191980" cy="6857990"/>
          </a:xfrm>
          <a:prstGeom prst="rect">
            <a:avLst/>
          </a:prstGeom>
        </p:spPr>
      </p:pic>
      <p:sp>
        <p:nvSpPr>
          <p:cNvPr id="2" name="Title 1">
            <a:extLst>
              <a:ext uri="{FF2B5EF4-FFF2-40B4-BE49-F238E27FC236}">
                <a16:creationId xmlns:a16="http://schemas.microsoft.com/office/drawing/2014/main" id="{A69A35A6-71BD-291C-351D-6CB68BC3F772}"/>
              </a:ext>
            </a:extLst>
          </p:cNvPr>
          <p:cNvSpPr>
            <a:spLocks noGrp="1"/>
          </p:cNvSpPr>
          <p:nvPr>
            <p:ph type="ctrTitle"/>
          </p:nvPr>
        </p:nvSpPr>
        <p:spPr>
          <a:xfrm>
            <a:off x="639782" y="701469"/>
            <a:ext cx="10912415" cy="1995578"/>
          </a:xfrm>
          <a:prstGeom prst="roundRect">
            <a:avLst>
              <a:gd name="adj" fmla="val 0"/>
            </a:avLst>
          </a:prstGeom>
          <a:solidFill>
            <a:schemeClr val="bg1"/>
          </a:solidFill>
        </p:spPr>
        <p:txBody>
          <a:bodyPr anchor="ctr">
            <a:noAutofit/>
          </a:bodyPr>
          <a:lstStyle/>
          <a:p>
            <a:pPr>
              <a:lnSpc>
                <a:spcPct val="90000"/>
              </a:lnSpc>
            </a:pPr>
            <a:r>
              <a:rPr lang="en-GB" sz="4600" b="1" dirty="0" err="1">
                <a:latin typeface="Californian FB" panose="0207040306080B030204" pitchFamily="18" charset="0"/>
              </a:rPr>
              <a:t>mmFace</a:t>
            </a:r>
            <a:r>
              <a:rPr lang="en-GB" sz="4600" dirty="0">
                <a:latin typeface="Californian FB" panose="0207040306080B030204" pitchFamily="18" charset="0"/>
              </a:rPr>
              <a:t>: 3D Face Recognition using RGB</a:t>
            </a:r>
            <a:br>
              <a:rPr lang="en-GB" sz="4600" dirty="0">
                <a:latin typeface="Californian FB" panose="0207040306080B030204" pitchFamily="18" charset="0"/>
              </a:rPr>
            </a:br>
            <a:r>
              <a:rPr lang="en-GB" sz="4600" dirty="0">
                <a:latin typeface="Californian FB" panose="0207040306080B030204" pitchFamily="18" charset="0"/>
              </a:rPr>
              <a:t>and Millimetre Wave Radar</a:t>
            </a:r>
          </a:p>
        </p:txBody>
      </p:sp>
      <p:sp>
        <p:nvSpPr>
          <p:cNvPr id="3" name="Subtitle 2">
            <a:extLst>
              <a:ext uri="{FF2B5EF4-FFF2-40B4-BE49-F238E27FC236}">
                <a16:creationId xmlns:a16="http://schemas.microsoft.com/office/drawing/2014/main" id="{9E980C41-A286-1BFA-8FD6-52B702B332F7}"/>
              </a:ext>
            </a:extLst>
          </p:cNvPr>
          <p:cNvSpPr>
            <a:spLocks noGrp="1"/>
          </p:cNvSpPr>
          <p:nvPr>
            <p:ph type="subTitle" idx="1"/>
          </p:nvPr>
        </p:nvSpPr>
        <p:spPr>
          <a:xfrm>
            <a:off x="10196423" y="6314536"/>
            <a:ext cx="1995557" cy="543463"/>
          </a:xfrm>
          <a:solidFill>
            <a:schemeClr val="bg1"/>
          </a:solidFill>
        </p:spPr>
        <p:txBody>
          <a:bodyPr anchor="ctr">
            <a:normAutofit fontScale="92500"/>
          </a:bodyPr>
          <a:lstStyle/>
          <a:p>
            <a:r>
              <a:rPr lang="en-GB" sz="2400" dirty="0">
                <a:solidFill>
                  <a:schemeClr val="accent1">
                    <a:lumMod val="60000"/>
                    <a:lumOff val="40000"/>
                  </a:schemeClr>
                </a:solidFill>
                <a:latin typeface="Century Schoolbook (Headings)"/>
              </a:rPr>
              <a:t>Stergious Aji</a:t>
            </a:r>
          </a:p>
        </p:txBody>
      </p:sp>
    </p:spTree>
    <p:extLst>
      <p:ext uri="{BB962C8B-B14F-4D97-AF65-F5344CB8AC3E}">
        <p14:creationId xmlns:p14="http://schemas.microsoft.com/office/powerpoint/2010/main" val="101326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446262"/>
                <a:ext cx="5538978" cy="805497"/>
              </a:xfrm>
            </p:spPr>
            <p:txBody>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m:t>
                    </m:r>
                  </m:oMath>
                </a14:m>
                <a:r>
                  <a:rPr lang="en-GB" dirty="0"/>
                  <a:t>-SNE Visualisations</a:t>
                </a:r>
              </a:p>
            </p:txBody>
          </p:sp>
        </mc:Choice>
        <mc:Fallback xmlns="">
          <p:sp>
            <p:nvSpPr>
              <p:cNvPr id="5" name="Title 4">
                <a:extLst>
                  <a:ext uri="{FF2B5EF4-FFF2-40B4-BE49-F238E27FC236}">
                    <a16:creationId xmlns:a16="http://schemas.microsoft.com/office/drawing/2014/main" id="{E6655304-837E-9682-2340-5148ABA32C78}"/>
                  </a:ext>
                </a:extLst>
              </p:cNvPr>
              <p:cNvSpPr>
                <a:spLocks noGrp="1" noRot="1" noChangeAspect="1" noMove="1" noResize="1" noEditPoints="1" noAdjustHandles="1" noChangeArrowheads="1" noChangeShapeType="1" noTextEdit="1"/>
              </p:cNvSpPr>
              <p:nvPr>
                <p:ph type="title"/>
              </p:nvPr>
            </p:nvSpPr>
            <p:spPr>
              <a:xfrm>
                <a:off x="557022" y="446262"/>
                <a:ext cx="5538978" cy="805497"/>
              </a:xfrm>
              <a:blipFill>
                <a:blip r:embed="rId3"/>
                <a:stretch>
                  <a:fillRect l="-330" t="-9848" r="-4400" b="-36364"/>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0C526F7-FB1A-4A15-FEA0-4758753A73BE}"/>
              </a:ext>
            </a:extLst>
          </p:cNvPr>
          <p:cNvPicPr>
            <a:picLocks noChangeAspect="1"/>
          </p:cNvPicPr>
          <p:nvPr/>
        </p:nvPicPr>
        <p:blipFill>
          <a:blip r:embed="rId4"/>
          <a:stretch>
            <a:fillRect/>
          </a:stretch>
        </p:blipFill>
        <p:spPr>
          <a:xfrm>
            <a:off x="211965" y="2138283"/>
            <a:ext cx="10812594" cy="3520645"/>
          </a:xfrm>
          <a:prstGeom prst="rect">
            <a:avLst/>
          </a:prstGeom>
        </p:spPr>
      </p:pic>
    </p:spTree>
    <p:extLst>
      <p:ext uri="{BB962C8B-B14F-4D97-AF65-F5344CB8AC3E}">
        <p14:creationId xmlns:p14="http://schemas.microsoft.com/office/powerpoint/2010/main" val="40984952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p:txBody>
          <a:bodyPr/>
          <a:lstStyle/>
          <a:p>
            <a:r>
              <a:rPr lang="en-GB" dirty="0"/>
              <a:t>Discussion of Results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275718198"/>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95,000+ Achievement Stock Photos, Pictures &amp; Royalty-Free Images -  iStock | Achievement concept, Achievement icon, Business achievement">
            <a:extLst>
              <a:ext uri="{FF2B5EF4-FFF2-40B4-BE49-F238E27FC236}">
                <a16:creationId xmlns:a16="http://schemas.microsoft.com/office/drawing/2014/main" id="{022D561B-D04D-3796-EDFB-A75432CC3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246926"/>
            <a:ext cx="4260201" cy="2826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AF68FE-A307-5700-AA30-B31C0DE53669}"/>
                  </a:ext>
                </a:extLst>
              </p:cNvPr>
              <p:cNvSpPr>
                <a:spLocks noGrp="1"/>
              </p:cNvSpPr>
              <p:nvPr>
                <p:ph type="title"/>
              </p:nvPr>
            </p:nvSpPr>
            <p:spPr>
              <a:xfrm>
                <a:off x="992450" y="625268"/>
                <a:ext cx="7125183" cy="834072"/>
              </a:xfrm>
            </p:spPr>
            <p:txBody>
              <a:bodyPr>
                <a:normAutofit fontScale="90000"/>
              </a:bodyPr>
              <a:lstStyle/>
              <a:p>
                <a:r>
                  <a:rPr lang="en-GB" dirty="0"/>
                  <a:t>Achievements </a:t>
                </a:r>
                <a14:m>
                  <m:oMath xmlns:m="http://schemas.openxmlformats.org/officeDocument/2006/math">
                    <m:r>
                      <a:rPr lang="en-GB" b="0" i="1" smtClean="0">
                        <a:latin typeface="Cambria Math" panose="02040503050406030204" pitchFamily="18" charset="0"/>
                      </a:rPr>
                      <m:t>→</m:t>
                    </m:r>
                  </m:oMath>
                </a14:m>
                <a:r>
                  <a:rPr lang="en-GB" dirty="0"/>
                  <a:t> Limitations</a:t>
                </a:r>
              </a:p>
            </p:txBody>
          </p:sp>
        </mc:Choice>
        <mc:Fallback xmlns="">
          <p:sp>
            <p:nvSpPr>
              <p:cNvPr id="2" name="Title 1">
                <a:extLst>
                  <a:ext uri="{FF2B5EF4-FFF2-40B4-BE49-F238E27FC236}">
                    <a16:creationId xmlns:a16="http://schemas.microsoft.com/office/drawing/2014/main" id="{70AF68FE-A307-5700-AA30-B31C0DE53669}"/>
                  </a:ext>
                </a:extLst>
              </p:cNvPr>
              <p:cNvSpPr>
                <a:spLocks noGrp="1" noRot="1" noChangeAspect="1" noMove="1" noResize="1" noEditPoints="1" noAdjustHandles="1" noChangeArrowheads="1" noChangeShapeType="1" noTextEdit="1"/>
              </p:cNvSpPr>
              <p:nvPr>
                <p:ph type="title"/>
              </p:nvPr>
            </p:nvSpPr>
            <p:spPr>
              <a:xfrm>
                <a:off x="992450" y="625268"/>
                <a:ext cx="7125183" cy="834072"/>
              </a:xfrm>
              <a:blipFill>
                <a:blip r:embed="rId4"/>
                <a:stretch>
                  <a:fillRect l="-3080" b="-31618"/>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37444F-0E18-43E3-CF95-32DCF61B725F}"/>
              </a:ext>
            </a:extLst>
          </p:cNvPr>
          <p:cNvSpPr>
            <a:spLocks noGrp="1"/>
          </p:cNvSpPr>
          <p:nvPr>
            <p:ph idx="1"/>
          </p:nvPr>
        </p:nvSpPr>
        <p:spPr>
          <a:xfrm>
            <a:off x="992451" y="1837682"/>
            <a:ext cx="8595360" cy="3967126"/>
          </a:xfrm>
        </p:spPr>
        <p:txBody>
          <a:bodyPr/>
          <a:lstStyle/>
          <a:p>
            <a:r>
              <a:rPr lang="en-GB" dirty="0"/>
              <a:t>New system can generate videos for any audio source:</a:t>
            </a:r>
          </a:p>
          <a:p>
            <a:pPr lvl="1"/>
            <a:r>
              <a:rPr lang="en-GB" dirty="0">
                <a:solidFill>
                  <a:srgbClr val="0070C0"/>
                </a:solidFill>
              </a:rPr>
              <a:t>Multilingual</a:t>
            </a:r>
            <a:r>
              <a:rPr lang="en-GB" dirty="0"/>
              <a:t> – Supports 100 languages</a:t>
            </a:r>
          </a:p>
          <a:p>
            <a:pPr lvl="1"/>
            <a:r>
              <a:rPr lang="en-GB" dirty="0">
                <a:solidFill>
                  <a:srgbClr val="0070C0"/>
                </a:solidFill>
              </a:rPr>
              <a:t>Non-music</a:t>
            </a:r>
            <a:r>
              <a:rPr lang="en-GB" dirty="0"/>
              <a:t> – Supports robust audio-to-text transcription</a:t>
            </a:r>
          </a:p>
          <a:p>
            <a:pPr marL="274320" lvl="1" indent="0">
              <a:buNone/>
            </a:pPr>
            <a:r>
              <a:rPr lang="en-GB" dirty="0"/>
              <a:t>	         </a:t>
            </a:r>
            <a:r>
              <a:rPr lang="en-GB" spc="300" dirty="0"/>
              <a:t> </a:t>
            </a:r>
            <a:r>
              <a:rPr lang="en-GB" dirty="0"/>
              <a:t>– Able to withstand strong accents</a:t>
            </a:r>
          </a:p>
          <a:p>
            <a:pPr lvl="1"/>
            <a:r>
              <a:rPr lang="en-GB" dirty="0">
                <a:solidFill>
                  <a:srgbClr val="0070C0"/>
                </a:solidFill>
              </a:rPr>
              <a:t>Audio Upload </a:t>
            </a:r>
            <a:r>
              <a:rPr lang="en-GB" dirty="0"/>
              <a:t>– Not restricted to YouTube platform</a:t>
            </a:r>
          </a:p>
          <a:p>
            <a:r>
              <a:rPr lang="en-GB" sz="1600" b="1" dirty="0">
                <a:solidFill>
                  <a:srgbClr val="D17611"/>
                </a:solidFill>
              </a:rPr>
              <a:t>Semantically relevant images </a:t>
            </a:r>
            <a:r>
              <a:rPr lang="en-GB" dirty="0"/>
              <a:t>retrieved.</a:t>
            </a:r>
          </a:p>
          <a:p>
            <a:r>
              <a:rPr lang="en-GB" dirty="0"/>
              <a:t>Videos generated </a:t>
            </a:r>
            <a:r>
              <a:rPr lang="en-GB" sz="1600" b="1" dirty="0">
                <a:solidFill>
                  <a:srgbClr val="006600"/>
                </a:solidFill>
              </a:rPr>
              <a:t>quicker</a:t>
            </a:r>
            <a:r>
              <a:rPr lang="en-GB" dirty="0"/>
              <a:t> and of </a:t>
            </a:r>
            <a:r>
              <a:rPr lang="en-GB" sz="1600" b="1" dirty="0">
                <a:solidFill>
                  <a:srgbClr val="006600"/>
                </a:solidFill>
              </a:rPr>
              <a:t>higher resolution/quality</a:t>
            </a:r>
            <a:r>
              <a:rPr lang="en-GB" dirty="0">
                <a:solidFill>
                  <a:srgbClr val="006600"/>
                </a:solidFill>
              </a:rPr>
              <a:t>.</a:t>
            </a:r>
          </a:p>
          <a:p>
            <a:r>
              <a:rPr lang="en-GB" sz="1600" b="1" dirty="0">
                <a:solidFill>
                  <a:srgbClr val="289090"/>
                </a:solidFill>
              </a:rPr>
              <a:t>User-friendly</a:t>
            </a:r>
            <a:r>
              <a:rPr lang="en-GB" sz="1600" b="1" dirty="0"/>
              <a:t> </a:t>
            </a:r>
            <a:r>
              <a:rPr lang="en-GB" sz="1600" b="1" dirty="0">
                <a:solidFill>
                  <a:srgbClr val="289090"/>
                </a:solidFill>
              </a:rPr>
              <a:t>interface </a:t>
            </a:r>
            <a:r>
              <a:rPr lang="en-GB" sz="1600" dirty="0"/>
              <a:t>e</a:t>
            </a:r>
            <a:r>
              <a:rPr lang="en-GB" dirty="0"/>
              <a:t>ases ground-truth construction:</a:t>
            </a:r>
          </a:p>
          <a:p>
            <a:pPr lvl="1"/>
            <a:r>
              <a:rPr lang="en-GB" dirty="0">
                <a:solidFill>
                  <a:srgbClr val="289090"/>
                </a:solidFill>
              </a:rPr>
              <a:t>Automates</a:t>
            </a:r>
            <a:r>
              <a:rPr lang="en-GB" dirty="0"/>
              <a:t> audio-to-text transcription and splitting into “chunks”</a:t>
            </a:r>
          </a:p>
          <a:p>
            <a:pPr lvl="1"/>
            <a:r>
              <a:rPr lang="en-GB" dirty="0"/>
              <a:t>Relevance assessment more </a:t>
            </a:r>
            <a:r>
              <a:rPr lang="en-GB" dirty="0">
                <a:solidFill>
                  <a:srgbClr val="289090"/>
                </a:solidFill>
              </a:rPr>
              <a:t>streamlined</a:t>
            </a:r>
          </a:p>
          <a:p>
            <a:pPr lvl="1"/>
            <a:r>
              <a:rPr lang="en-GB" dirty="0"/>
              <a:t>Chunks can be </a:t>
            </a:r>
            <a:r>
              <a:rPr lang="en-GB" dirty="0">
                <a:solidFill>
                  <a:srgbClr val="289090"/>
                </a:solidFill>
              </a:rPr>
              <a:t>revisited</a:t>
            </a:r>
            <a:r>
              <a:rPr lang="en-GB" dirty="0"/>
              <a:t> and </a:t>
            </a:r>
            <a:r>
              <a:rPr lang="en-GB" dirty="0">
                <a:solidFill>
                  <a:srgbClr val="289090"/>
                </a:solidFill>
              </a:rPr>
              <a:t>edited</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4290111184"/>
      </p:ext>
    </p:extLst>
  </p:cSld>
  <p:clrMapOvr>
    <a:masterClrMapping/>
  </p:clrMapOvr>
  <mc:AlternateContent xmlns:mc="http://schemas.openxmlformats.org/markup-compatibility/2006" xmlns:p14="http://schemas.microsoft.com/office/powerpoint/2010/main">
    <mc:Choice Requires="p14">
      <p:transition spd="slow" p14:dur="2000" advTm="42627"/>
    </mc:Choice>
    <mc:Fallback xmlns="">
      <p:transition spd="slow" advTm="4262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Many Benefits Of Employees Designing The Future Of Work">
            <a:extLst>
              <a:ext uri="{FF2B5EF4-FFF2-40B4-BE49-F238E27FC236}">
                <a16:creationId xmlns:a16="http://schemas.microsoft.com/office/drawing/2014/main" id="{73BEDFCA-3521-6933-489C-D17383AA3B24}"/>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l="5738" t="-1" r="7399" b="-1"/>
          <a:stretch/>
        </p:blipFill>
        <p:spPr bwMode="auto">
          <a:xfrm>
            <a:off x="0" y="0"/>
            <a:ext cx="11292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09C04-77F7-562E-B85B-E6DD54FCCA25}"/>
              </a:ext>
            </a:extLst>
          </p:cNvPr>
          <p:cNvSpPr>
            <a:spLocks noGrp="1"/>
          </p:cNvSpPr>
          <p:nvPr>
            <p:ph type="title"/>
          </p:nvPr>
        </p:nvSpPr>
        <p:spPr>
          <a:xfrm>
            <a:off x="682206" y="497456"/>
            <a:ext cx="3628535" cy="760593"/>
          </a:xfrm>
        </p:spPr>
        <p:txBody>
          <a:bodyPr>
            <a:normAutofit/>
          </a:bodyPr>
          <a:lstStyle/>
          <a:p>
            <a:r>
              <a:rPr lang="en-GB" dirty="0">
                <a:solidFill>
                  <a:schemeClr val="bg1"/>
                </a:solidFill>
              </a:rPr>
              <a:t>Future Work</a:t>
            </a:r>
          </a:p>
        </p:txBody>
      </p:sp>
      <p:sp>
        <p:nvSpPr>
          <p:cNvPr id="3" name="Content Placeholder 2">
            <a:extLst>
              <a:ext uri="{FF2B5EF4-FFF2-40B4-BE49-F238E27FC236}">
                <a16:creationId xmlns:a16="http://schemas.microsoft.com/office/drawing/2014/main" id="{6BF99EF8-AAFE-F5A8-8E1A-901E6112FDFD}"/>
              </a:ext>
            </a:extLst>
          </p:cNvPr>
          <p:cNvSpPr>
            <a:spLocks noGrp="1"/>
          </p:cNvSpPr>
          <p:nvPr>
            <p:ph idx="1"/>
          </p:nvPr>
        </p:nvSpPr>
        <p:spPr>
          <a:xfrm>
            <a:off x="682206" y="1638346"/>
            <a:ext cx="5223293" cy="4493034"/>
          </a:xfrm>
        </p:spPr>
        <p:txBody>
          <a:bodyPr>
            <a:normAutofit/>
          </a:bodyPr>
          <a:lstStyle/>
          <a:p>
            <a:pPr>
              <a:buClr>
                <a:schemeClr val="accent3">
                  <a:lumMod val="40000"/>
                  <a:lumOff val="60000"/>
                </a:schemeClr>
              </a:buClr>
            </a:pPr>
            <a:r>
              <a:rPr lang="en-GB" dirty="0">
                <a:solidFill>
                  <a:schemeClr val="bg1"/>
                </a:solidFill>
              </a:rPr>
              <a:t>Resolve </a:t>
            </a:r>
            <a:r>
              <a:rPr lang="en-GB" dirty="0">
                <a:solidFill>
                  <a:schemeClr val="accent1">
                    <a:lumMod val="40000"/>
                    <a:lumOff val="60000"/>
                  </a:schemeClr>
                </a:solidFill>
              </a:rPr>
              <a:t>multiple user input bug </a:t>
            </a:r>
            <a:r>
              <a:rPr lang="en-GB" dirty="0">
                <a:solidFill>
                  <a:schemeClr val="bg1"/>
                </a:solidFill>
              </a:rPr>
              <a:t>by placing intermediary </a:t>
            </a:r>
            <a:r>
              <a:rPr lang="en-GB" sz="1600" b="1" dirty="0">
                <a:solidFill>
                  <a:srgbClr val="61D6FF"/>
                </a:solidFill>
              </a:rPr>
              <a:t>loading page</a:t>
            </a:r>
            <a:r>
              <a:rPr lang="en-GB" dirty="0">
                <a:solidFill>
                  <a:schemeClr val="bg1"/>
                </a:solidFill>
              </a:rPr>
              <a:t>.</a:t>
            </a:r>
          </a:p>
          <a:p>
            <a:pPr>
              <a:buClr>
                <a:schemeClr val="accent3">
                  <a:lumMod val="40000"/>
                  <a:lumOff val="60000"/>
                </a:schemeClr>
              </a:buClr>
            </a:pPr>
            <a:r>
              <a:rPr lang="en-GB" dirty="0">
                <a:solidFill>
                  <a:schemeClr val="bg1"/>
                </a:solidFill>
              </a:rPr>
              <a:t>Add audio chunk </a:t>
            </a:r>
            <a:r>
              <a:rPr lang="en-GB" sz="1600" b="1" dirty="0">
                <a:solidFill>
                  <a:srgbClr val="F5BF83"/>
                </a:solidFill>
              </a:rPr>
              <a:t>sound bites </a:t>
            </a:r>
            <a:r>
              <a:rPr lang="en-GB" dirty="0">
                <a:solidFill>
                  <a:schemeClr val="bg1"/>
                </a:solidFill>
              </a:rPr>
              <a:t>for better relevance assessments.</a:t>
            </a:r>
          </a:p>
          <a:p>
            <a:pPr>
              <a:buClr>
                <a:schemeClr val="accent3">
                  <a:lumMod val="40000"/>
                  <a:lumOff val="60000"/>
                </a:schemeClr>
              </a:buClr>
            </a:pPr>
            <a:r>
              <a:rPr lang="en-GB" dirty="0">
                <a:solidFill>
                  <a:schemeClr val="bg1"/>
                </a:solidFill>
              </a:rPr>
              <a:t>Integrating app with other tools/platforms:</a:t>
            </a:r>
          </a:p>
          <a:p>
            <a:pPr lvl="1">
              <a:buClr>
                <a:schemeClr val="accent3">
                  <a:lumMod val="40000"/>
                  <a:lumOff val="60000"/>
                </a:schemeClr>
              </a:buClr>
            </a:pPr>
            <a:r>
              <a:rPr lang="en-GB" dirty="0">
                <a:solidFill>
                  <a:srgbClr val="00E266"/>
                </a:solidFill>
              </a:rPr>
              <a:t>Direct sharing</a:t>
            </a:r>
            <a:r>
              <a:rPr lang="en-GB" dirty="0">
                <a:solidFill>
                  <a:schemeClr val="bg1"/>
                </a:solidFill>
              </a:rPr>
              <a:t> of generated videos to social media.</a:t>
            </a:r>
          </a:p>
          <a:p>
            <a:pPr lvl="1">
              <a:buClr>
                <a:schemeClr val="accent3">
                  <a:lumMod val="40000"/>
                  <a:lumOff val="60000"/>
                </a:schemeClr>
              </a:buClr>
            </a:pPr>
            <a:r>
              <a:rPr lang="en-GB" dirty="0">
                <a:solidFill>
                  <a:schemeClr val="bg1"/>
                </a:solidFill>
              </a:rPr>
              <a:t>Integration with </a:t>
            </a:r>
            <a:r>
              <a:rPr lang="en-GB" dirty="0">
                <a:solidFill>
                  <a:srgbClr val="00E266"/>
                </a:solidFill>
              </a:rPr>
              <a:t>YouTube search API</a:t>
            </a:r>
            <a:r>
              <a:rPr lang="en-GB" dirty="0">
                <a:solidFill>
                  <a:schemeClr val="bg1"/>
                </a:solidFill>
              </a:rPr>
              <a:t>.</a:t>
            </a:r>
          </a:p>
          <a:p>
            <a:pPr lvl="1">
              <a:buClr>
                <a:schemeClr val="accent3">
                  <a:lumMod val="40000"/>
                  <a:lumOff val="60000"/>
                </a:schemeClr>
              </a:buClr>
            </a:pPr>
            <a:r>
              <a:rPr lang="en-GB" dirty="0">
                <a:solidFill>
                  <a:schemeClr val="bg1"/>
                </a:solidFill>
              </a:rPr>
              <a:t>Integration with </a:t>
            </a:r>
            <a:r>
              <a:rPr lang="en-GB" dirty="0">
                <a:solidFill>
                  <a:srgbClr val="00E266"/>
                </a:solidFill>
              </a:rPr>
              <a:t>Language Translation API</a:t>
            </a:r>
            <a:r>
              <a:rPr lang="en-GB" dirty="0">
                <a:solidFill>
                  <a:schemeClr val="bg1"/>
                </a:solidFill>
              </a:rPr>
              <a:t>.</a:t>
            </a:r>
          </a:p>
          <a:p>
            <a:pPr>
              <a:buClr>
                <a:schemeClr val="accent3">
                  <a:lumMod val="40000"/>
                  <a:lumOff val="60000"/>
                </a:schemeClr>
              </a:buClr>
            </a:pPr>
            <a:r>
              <a:rPr lang="en-GB" sz="1600" b="1" dirty="0">
                <a:solidFill>
                  <a:srgbClr val="5BD4D1"/>
                </a:solidFill>
              </a:rPr>
              <a:t>Pooling depth expansion </a:t>
            </a:r>
            <a:r>
              <a:rPr lang="en-GB" dirty="0">
                <a:solidFill>
                  <a:schemeClr val="bg1"/>
                </a:solidFill>
              </a:rPr>
              <a:t>for ambiguous texts.</a:t>
            </a:r>
          </a:p>
          <a:p>
            <a:pPr>
              <a:buClr>
                <a:schemeClr val="accent3">
                  <a:lumMod val="40000"/>
                  <a:lumOff val="60000"/>
                </a:schemeClr>
              </a:buClr>
            </a:pPr>
            <a:r>
              <a:rPr lang="en-GB" dirty="0">
                <a:solidFill>
                  <a:schemeClr val="bg1"/>
                </a:solidFill>
              </a:rPr>
              <a:t>Allow </a:t>
            </a:r>
            <a:r>
              <a:rPr lang="en-GB" sz="1600" b="1" dirty="0">
                <a:solidFill>
                  <a:srgbClr val="B381D9"/>
                </a:solidFill>
              </a:rPr>
              <a:t>input of text sources </a:t>
            </a:r>
            <a:r>
              <a:rPr lang="en-GB" dirty="0">
                <a:solidFill>
                  <a:schemeClr val="bg1"/>
                </a:solidFill>
              </a:rPr>
              <a:t>rather than audio sources.</a:t>
            </a:r>
          </a:p>
          <a:p>
            <a:endParaRPr lang="en-GB" dirty="0">
              <a:solidFill>
                <a:schemeClr val="bg1"/>
              </a:solidFill>
            </a:endParaRPr>
          </a:p>
        </p:txBody>
      </p:sp>
      <p:pic>
        <p:nvPicPr>
          <p:cNvPr id="21" name="Audio 20">
            <a:hlinkClick r:id="" action="ppaction://media"/>
            <a:extLst>
              <a:ext uri="{FF2B5EF4-FFF2-40B4-BE49-F238E27FC236}">
                <a16:creationId xmlns:a16="http://schemas.microsoft.com/office/drawing/2014/main" id="{0C9C5BF8-0A6A-AC32-9FB8-074A2699BB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728579" y="5185029"/>
            <a:ext cx="2057400" cy="2057400"/>
          </a:xfrm>
          <a:prstGeom prst="ellipse">
            <a:avLst/>
          </a:prstGeom>
        </p:spPr>
      </p:pic>
    </p:spTree>
    <p:extLst>
      <p:ext uri="{BB962C8B-B14F-4D97-AF65-F5344CB8AC3E}">
        <p14:creationId xmlns:p14="http://schemas.microsoft.com/office/powerpoint/2010/main" val="3193656150"/>
      </p:ext>
    </p:extLst>
  </p:cSld>
  <p:clrMapOvr>
    <a:masterClrMapping/>
  </p:clrMapOvr>
  <mc:AlternateContent xmlns:mc="http://schemas.openxmlformats.org/markup-compatibility/2006" xmlns:p14="http://schemas.microsoft.com/office/powerpoint/2010/main">
    <mc:Choice Requires="p14">
      <p:transition spd="slow" p14:dur="2000" advTm="62093"/>
    </mc:Choice>
    <mc:Fallback xmlns="">
      <p:transition spd="slow" advTm="6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9DE021BD-1116-4F17-9FD8-FEB0B1D25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a:extLst>
              <a:ext uri="{FF2B5EF4-FFF2-40B4-BE49-F238E27FC236}">
                <a16:creationId xmlns:a16="http://schemas.microsoft.com/office/drawing/2014/main" id="{79C3E4B5-4426-7383-3AF5-3FB3D59D60AE}"/>
              </a:ext>
            </a:extLst>
          </p:cNvPr>
          <p:cNvPicPr>
            <a:picLocks noChangeAspect="1"/>
          </p:cNvPicPr>
          <p:nvPr/>
        </p:nvPicPr>
        <p:blipFill rotWithShape="1">
          <a:blip r:embed="rId2"/>
          <a:srcRect t="9217" b="22284"/>
          <a:stretch/>
        </p:blipFill>
        <p:spPr>
          <a:xfrm>
            <a:off x="20" y="9"/>
            <a:ext cx="11292820" cy="5105391"/>
          </a:xfrm>
          <a:prstGeom prst="rect">
            <a:avLst/>
          </a:prstGeom>
        </p:spPr>
      </p:pic>
      <p:sp>
        <p:nvSpPr>
          <p:cNvPr id="15" name="Rectangle 14">
            <a:extLst>
              <a:ext uri="{FF2B5EF4-FFF2-40B4-BE49-F238E27FC236}">
                <a16:creationId xmlns:a16="http://schemas.microsoft.com/office/drawing/2014/main" id="{14053421-3C7E-4167-AAC2-1B30B2C0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811"/>
            <a:ext cx="11292842" cy="51082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C67475B4-790E-8B58-460C-7911C78EE7CA}"/>
              </a:ext>
            </a:extLst>
          </p:cNvPr>
          <p:cNvSpPr>
            <a:spLocks noGrp="1"/>
          </p:cNvSpPr>
          <p:nvPr>
            <p:ph type="title"/>
          </p:nvPr>
        </p:nvSpPr>
        <p:spPr>
          <a:xfrm>
            <a:off x="1017428" y="3576118"/>
            <a:ext cx="5754564" cy="1296343"/>
          </a:xfrm>
          <a:noFill/>
        </p:spPr>
        <p:txBody>
          <a:bodyPr vert="horz" lIns="91440" tIns="45720" rIns="91440" bIns="45720" rtlCol="0" anchor="b">
            <a:normAutofit/>
          </a:bodyPr>
          <a:lstStyle/>
          <a:p>
            <a:pPr>
              <a:lnSpc>
                <a:spcPct val="85000"/>
              </a:lnSpc>
            </a:pPr>
            <a:r>
              <a:rPr lang="en-US" sz="8800">
                <a:solidFill>
                  <a:srgbClr val="FFFFFF"/>
                </a:solidFill>
              </a:rPr>
              <a:t>Thank you</a:t>
            </a:r>
            <a:endParaRPr lang="en-US" sz="8800" dirty="0">
              <a:solidFill>
                <a:srgbClr val="FFFFFF"/>
              </a:solidFill>
            </a:endParaRPr>
          </a:p>
        </p:txBody>
      </p:sp>
      <p:sp>
        <p:nvSpPr>
          <p:cNvPr id="17" name="Rectangle 16">
            <a:extLst>
              <a:ext uri="{FF2B5EF4-FFF2-40B4-BE49-F238E27FC236}">
                <a16:creationId xmlns:a16="http://schemas.microsoft.com/office/drawing/2014/main" id="{E271DD9B-7A66-493F-BB4A-1CF4294C6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05400"/>
            <a:ext cx="11292840" cy="17526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Title 1">
            <a:extLst>
              <a:ext uri="{FF2B5EF4-FFF2-40B4-BE49-F238E27FC236}">
                <a16:creationId xmlns:a16="http://schemas.microsoft.com/office/drawing/2014/main" id="{CF11C3E4-5844-A7CF-BD85-8B2BADCB598C}"/>
              </a:ext>
            </a:extLst>
          </p:cNvPr>
          <p:cNvSpPr txBox="1">
            <a:spLocks/>
          </p:cNvSpPr>
          <p:nvPr/>
        </p:nvSpPr>
        <p:spPr>
          <a:xfrm>
            <a:off x="1261872" y="5340351"/>
            <a:ext cx="9418320" cy="1193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3200" spc="10">
                <a:latin typeface="+mn-lt"/>
                <a:ea typeface="+mn-ea"/>
                <a:cs typeface="+mn-cs"/>
              </a:rPr>
              <a:t>Any Questions?</a:t>
            </a:r>
            <a:endParaRPr lang="en-US" sz="3200" spc="10" dirty="0">
              <a:latin typeface="+mn-lt"/>
              <a:ea typeface="+mn-ea"/>
              <a:cs typeface="+mn-cs"/>
            </a:endParaRPr>
          </a:p>
        </p:txBody>
      </p:sp>
      <p:sp>
        <p:nvSpPr>
          <p:cNvPr id="7" name="Rectangle 6">
            <a:extLst>
              <a:ext uri="{FF2B5EF4-FFF2-40B4-BE49-F238E27FC236}">
                <a16:creationId xmlns:a16="http://schemas.microsoft.com/office/drawing/2014/main" id="{205868D9-4663-04A8-9E46-62CAAD2CAA29}"/>
              </a:ext>
            </a:extLst>
          </p:cNvPr>
          <p:cNvSpPr/>
          <p:nvPr/>
        </p:nvSpPr>
        <p:spPr>
          <a:xfrm>
            <a:off x="11292840" y="-2811"/>
            <a:ext cx="899160" cy="68608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82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F6A6644-7EF2-2A60-6F1C-8FAD6DA0E172}"/>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r="-53" b="4"/>
          <a:stretch/>
        </p:blipFill>
        <p:spPr bwMode="auto">
          <a:xfrm>
            <a:off x="7366958" y="4879622"/>
            <a:ext cx="4825042" cy="19783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4506" y="429415"/>
            <a:ext cx="3352331" cy="762854"/>
          </a:xfrm>
        </p:spPr>
        <p:txBody>
          <a:bodyPr>
            <a:normAutofit/>
          </a:bodyPr>
          <a:lstStyle/>
          <a:p>
            <a:r>
              <a:rPr lang="en-GB" dirty="0"/>
              <a:t>Motivations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54506" y="1436694"/>
            <a:ext cx="10547689" cy="3074924"/>
          </a:xfrm>
        </p:spPr>
        <p:txBody>
          <a:bodyPr>
            <a:normAutofit/>
          </a:bodyPr>
          <a:lstStyle/>
          <a:p>
            <a:r>
              <a:rPr lang="en-GB" dirty="0"/>
              <a:t>Face recognition is a more naturally accessible way of authenticating identity</a:t>
            </a:r>
          </a:p>
          <a:p>
            <a:r>
              <a:rPr lang="en-GB" dirty="0"/>
              <a:t>Current systems employing NIR sensors have limitations</a:t>
            </a:r>
          </a:p>
          <a:p>
            <a:r>
              <a:rPr lang="en-GB" b="1" dirty="0">
                <a:solidFill>
                  <a:schemeClr val="accent3">
                    <a:lumMod val="75000"/>
                  </a:schemeClr>
                </a:solidFill>
              </a:rPr>
              <a:t>Apple’s Face ID</a:t>
            </a:r>
            <a:r>
              <a:rPr lang="en-GB" b="1" dirty="0"/>
              <a:t> </a:t>
            </a:r>
            <a:r>
              <a:rPr lang="en-GB" dirty="0"/>
              <a:t>is prominent example</a:t>
            </a:r>
          </a:p>
          <a:p>
            <a:r>
              <a:rPr lang="en-GB" dirty="0"/>
              <a:t>Uses costly proprietary hardware and hidden behind patents</a:t>
            </a:r>
          </a:p>
          <a:p>
            <a:pPr marL="0" indent="0">
              <a:buNone/>
            </a:pPr>
            <a:endParaRPr lang="en-GB" sz="100" dirty="0"/>
          </a:p>
          <a:p>
            <a:r>
              <a:rPr lang="en-GB" dirty="0"/>
              <a:t>Compact </a:t>
            </a:r>
            <a:r>
              <a:rPr lang="en-GB" dirty="0" err="1"/>
              <a:t>mmWave</a:t>
            </a:r>
            <a:r>
              <a:rPr lang="en-GB" dirty="0"/>
              <a:t> sensing has excelled in autonomous vehicles</a:t>
            </a:r>
          </a:p>
          <a:p>
            <a:r>
              <a:rPr lang="en-GB" b="1" dirty="0">
                <a:solidFill>
                  <a:srgbClr val="0060A8"/>
                </a:solidFill>
              </a:rPr>
              <a:t>Google’s Soli Project </a:t>
            </a:r>
            <a:r>
              <a:rPr lang="en-GB" dirty="0"/>
              <a:t>successfully uses it for hand gesture recognition</a:t>
            </a:r>
          </a:p>
        </p:txBody>
      </p:sp>
      <p:sp>
        <p:nvSpPr>
          <p:cNvPr id="2" name="AutoShape 2" descr="Use Face ID on your iPhone or iPad Pro – Apple Support (UK)">
            <a:extLst>
              <a:ext uri="{FF2B5EF4-FFF2-40B4-BE49-F238E27FC236}">
                <a16:creationId xmlns:a16="http://schemas.microsoft.com/office/drawing/2014/main" id="{300FD0EE-F3D6-19A2-7B55-BB9BC9307E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US Authorities allows Google to Use Project Soli">
            <a:extLst>
              <a:ext uri="{FF2B5EF4-FFF2-40B4-BE49-F238E27FC236}">
                <a16:creationId xmlns:a16="http://schemas.microsoft.com/office/drawing/2014/main" id="{B945315C-CB0B-7165-1C6B-F1CA2594D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876062"/>
            <a:ext cx="3700733" cy="197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6206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85084" y="342006"/>
            <a:ext cx="4509200" cy="785548"/>
          </a:xfrm>
        </p:spPr>
        <p:txBody>
          <a:bodyPr/>
          <a:lstStyle/>
          <a:p>
            <a:r>
              <a:rPr lang="en-GB" dirty="0"/>
              <a:t>Data Acquisition</a:t>
            </a:r>
          </a:p>
        </p:txBody>
      </p:sp>
      <p:pic>
        <p:nvPicPr>
          <p:cNvPr id="6" name="Content Placeholder 5" descr="A black device with a white wire&#10;&#10;Description automatically generated">
            <a:extLst>
              <a:ext uri="{FF2B5EF4-FFF2-40B4-BE49-F238E27FC236}">
                <a16:creationId xmlns:a16="http://schemas.microsoft.com/office/drawing/2014/main" id="{38193B00-C7C7-1A71-A4EA-B67167ACFA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146" t="15028" r="11870" b="5538"/>
          <a:stretch/>
        </p:blipFill>
        <p:spPr>
          <a:xfrm rot="5400000">
            <a:off x="13387131" y="2485477"/>
            <a:ext cx="1986216" cy="2320507"/>
          </a:xfrm>
        </p:spPr>
      </p:pic>
      <p:pic>
        <p:nvPicPr>
          <p:cNvPr id="9" name="Picture 8" descr="A camera tripod with wires and a computer&#10;&#10;Description automatically generated">
            <a:extLst>
              <a:ext uri="{FF2B5EF4-FFF2-40B4-BE49-F238E27FC236}">
                <a16:creationId xmlns:a16="http://schemas.microsoft.com/office/drawing/2014/main" id="{DA2FDF1D-9781-96DC-1217-F5BD4556940C}"/>
              </a:ext>
            </a:extLst>
          </p:cNvPr>
          <p:cNvPicPr>
            <a:picLocks noChangeAspect="1"/>
          </p:cNvPicPr>
          <p:nvPr/>
        </p:nvPicPr>
        <p:blipFill rotWithShape="1">
          <a:blip r:embed="rId4"/>
          <a:srcRect t="26365" b="21534"/>
          <a:stretch/>
        </p:blipFill>
        <p:spPr>
          <a:xfrm rot="5400000">
            <a:off x="-1441886" y="3029823"/>
            <a:ext cx="5445817" cy="2234238"/>
          </a:xfrm>
          <a:prstGeom prst="rect">
            <a:avLst/>
          </a:prstGeom>
        </p:spPr>
      </p:pic>
      <p:cxnSp>
        <p:nvCxnSpPr>
          <p:cNvPr id="10" name="Straight Arrow Connector 9">
            <a:extLst>
              <a:ext uri="{FF2B5EF4-FFF2-40B4-BE49-F238E27FC236}">
                <a16:creationId xmlns:a16="http://schemas.microsoft.com/office/drawing/2014/main" id="{147ACFE0-2420-A40F-3D69-40D3430C6781}"/>
              </a:ext>
            </a:extLst>
          </p:cNvPr>
          <p:cNvCxnSpPr>
            <a:cxnSpLocks/>
          </p:cNvCxnSpPr>
          <p:nvPr/>
        </p:nvCxnSpPr>
        <p:spPr>
          <a:xfrm flipH="1">
            <a:off x="1474074" y="1628253"/>
            <a:ext cx="289190" cy="211298"/>
          </a:xfrm>
          <a:prstGeom prst="straightConnector1">
            <a:avLst/>
          </a:prstGeom>
          <a:noFill/>
          <a:ln w="19050" cap="flat" cmpd="sng" algn="ctr">
            <a:solidFill>
              <a:srgbClr val="FFFFFF"/>
            </a:solidFill>
            <a:prstDash val="solid"/>
            <a:miter lim="800000"/>
            <a:tailEnd type="triangle"/>
          </a:ln>
          <a:effectLst/>
        </p:spPr>
      </p:cxnSp>
      <p:cxnSp>
        <p:nvCxnSpPr>
          <p:cNvPr id="11" name="Straight Arrow Connector 10">
            <a:extLst>
              <a:ext uri="{FF2B5EF4-FFF2-40B4-BE49-F238E27FC236}">
                <a16:creationId xmlns:a16="http://schemas.microsoft.com/office/drawing/2014/main" id="{ED19B830-5B77-A3D5-5232-7AFFB8C79ADC}"/>
              </a:ext>
            </a:extLst>
          </p:cNvPr>
          <p:cNvCxnSpPr>
            <a:cxnSpLocks/>
          </p:cNvCxnSpPr>
          <p:nvPr/>
        </p:nvCxnSpPr>
        <p:spPr>
          <a:xfrm>
            <a:off x="499356" y="1628253"/>
            <a:ext cx="432738" cy="181600"/>
          </a:xfrm>
          <a:prstGeom prst="straightConnector1">
            <a:avLst/>
          </a:prstGeom>
          <a:noFill/>
          <a:ln w="19050" cap="flat" cmpd="sng" algn="ctr">
            <a:solidFill>
              <a:srgbClr val="FFFFFF"/>
            </a:solidFill>
            <a:prstDash val="solid"/>
            <a:miter lim="800000"/>
            <a:tailEnd type="triangle"/>
          </a:ln>
          <a:effectLst/>
        </p:spPr>
      </p:cxnSp>
      <p:sp>
        <p:nvSpPr>
          <p:cNvPr id="12" name="TextBox 11">
            <a:extLst>
              <a:ext uri="{FF2B5EF4-FFF2-40B4-BE49-F238E27FC236}">
                <a16:creationId xmlns:a16="http://schemas.microsoft.com/office/drawing/2014/main" id="{4D3CAE89-6744-A72D-B45B-AA86066640D1}"/>
              </a:ext>
            </a:extLst>
          </p:cNvPr>
          <p:cNvSpPr txBox="1"/>
          <p:nvPr/>
        </p:nvSpPr>
        <p:spPr>
          <a:xfrm>
            <a:off x="1557879" y="1346354"/>
            <a:ext cx="1107679" cy="338554"/>
          </a:xfrm>
          <a:prstGeom prst="rect">
            <a:avLst/>
          </a:prstGeom>
          <a:solidFill>
            <a:srgbClr val="92D05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Google’s Soli 60 GHz radar sensor</a:t>
            </a:r>
          </a:p>
        </p:txBody>
      </p:sp>
      <p:sp>
        <p:nvSpPr>
          <p:cNvPr id="13" name="TextBox 12">
            <a:extLst>
              <a:ext uri="{FF2B5EF4-FFF2-40B4-BE49-F238E27FC236}">
                <a16:creationId xmlns:a16="http://schemas.microsoft.com/office/drawing/2014/main" id="{2397FBBC-7FCD-D39A-7EB5-1DB22542B073}"/>
              </a:ext>
            </a:extLst>
          </p:cNvPr>
          <p:cNvSpPr txBox="1"/>
          <p:nvPr/>
        </p:nvSpPr>
        <p:spPr>
          <a:xfrm>
            <a:off x="10417" y="1332727"/>
            <a:ext cx="885074" cy="338554"/>
          </a:xfrm>
          <a:prstGeom prst="rect">
            <a:avLst/>
          </a:prstGeom>
          <a:solidFill>
            <a:srgbClr val="00B0F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Intel </a:t>
            </a:r>
            <a:r>
              <a:rPr kumimoji="0" lang="en-GB" sz="800" b="1" i="0" u="none" strike="noStrike" kern="0" cap="none" spc="0" normalizeH="0" baseline="0" noProof="0" dirty="0" err="1">
                <a:ln>
                  <a:noFill/>
                </a:ln>
                <a:solidFill>
                  <a:srgbClr val="000000"/>
                </a:solidFill>
                <a:effectLst/>
                <a:uLnTx/>
                <a:uFillTx/>
                <a:latin typeface="Californian FB"/>
              </a:rPr>
              <a:t>Realsense</a:t>
            </a:r>
            <a:r>
              <a:rPr kumimoji="0" lang="en-GB" sz="800" b="1" i="0" u="none" strike="noStrike" kern="0" cap="none" spc="0" normalizeH="0" baseline="0" noProof="0" dirty="0">
                <a:ln>
                  <a:noFill/>
                </a:ln>
                <a:solidFill>
                  <a:srgbClr val="000000"/>
                </a:solidFill>
                <a:effectLst/>
                <a:uLnTx/>
                <a:uFillTx/>
                <a:latin typeface="Californian FB"/>
              </a:rPr>
              <a:t> RGB-D camera</a:t>
            </a:r>
          </a:p>
        </p:txBody>
      </p:sp>
      <p:pic>
        <p:nvPicPr>
          <p:cNvPr id="14" name="Picture 8" descr="GitHub - isocpp/logos: C++ logos created for isocpp.org">
            <a:extLst>
              <a:ext uri="{FF2B5EF4-FFF2-40B4-BE49-F238E27FC236}">
                <a16:creationId xmlns:a16="http://schemas.microsoft.com/office/drawing/2014/main" id="{0F5E343B-64BC-29B2-3F87-FCBFE4E6A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9169" y="181155"/>
            <a:ext cx="829083" cy="9319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ollage of a person's face&#10;&#10;Description automatically generated">
            <a:extLst>
              <a:ext uri="{FF2B5EF4-FFF2-40B4-BE49-F238E27FC236}">
                <a16:creationId xmlns:a16="http://schemas.microsoft.com/office/drawing/2014/main" id="{878D584F-1893-4BED-D566-D4AE39F7D8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9492" y="2652623"/>
            <a:ext cx="8228760" cy="2669875"/>
          </a:xfrm>
          <a:prstGeom prst="rect">
            <a:avLst/>
          </a:prstGeom>
        </p:spPr>
      </p:pic>
    </p:spTree>
    <p:extLst>
      <p:ext uri="{BB962C8B-B14F-4D97-AF65-F5344CB8AC3E}">
        <p14:creationId xmlns:p14="http://schemas.microsoft.com/office/powerpoint/2010/main" val="427318177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20000" y="391061"/>
            <a:ext cx="5302830" cy="742416"/>
          </a:xfrm>
        </p:spPr>
        <p:txBody>
          <a:bodyPr/>
          <a:lstStyle/>
          <a:p>
            <a:r>
              <a:rPr lang="en-GB" dirty="0"/>
              <a:t>Data Preprocessing</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20000" y="1639019"/>
            <a:ext cx="8595360" cy="4351337"/>
          </a:xfrm>
        </p:spPr>
        <p:txBody>
          <a:bodyPr/>
          <a:lstStyle/>
          <a:p>
            <a:endParaRPr lang="en-GB" dirty="0"/>
          </a:p>
        </p:txBody>
      </p:sp>
      <p:pic>
        <p:nvPicPr>
          <p:cNvPr id="6" name="Picture 5">
            <a:extLst>
              <a:ext uri="{FF2B5EF4-FFF2-40B4-BE49-F238E27FC236}">
                <a16:creationId xmlns:a16="http://schemas.microsoft.com/office/drawing/2014/main" id="{119A1F62-1BFF-34EE-F645-EC1B697D6E08}"/>
              </a:ext>
            </a:extLst>
          </p:cNvPr>
          <p:cNvPicPr>
            <a:picLocks noChangeAspect="1"/>
          </p:cNvPicPr>
          <p:nvPr/>
        </p:nvPicPr>
        <p:blipFill>
          <a:blip r:embed="rId3"/>
          <a:stretch>
            <a:fillRect/>
          </a:stretch>
        </p:blipFill>
        <p:spPr>
          <a:xfrm>
            <a:off x="2786333" y="2927052"/>
            <a:ext cx="5688742" cy="1003895"/>
          </a:xfrm>
          <a:prstGeom prst="rect">
            <a:avLst/>
          </a:prstGeom>
        </p:spPr>
      </p:pic>
    </p:spTree>
    <p:extLst>
      <p:ext uri="{BB962C8B-B14F-4D97-AF65-F5344CB8AC3E}">
        <p14:creationId xmlns:p14="http://schemas.microsoft.com/office/powerpoint/2010/main" val="217905245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23517" y="260432"/>
            <a:ext cx="5130302" cy="757670"/>
          </a:xfrm>
        </p:spPr>
        <p:txBody>
          <a:bodyPr/>
          <a:lstStyle/>
          <a:p>
            <a:r>
              <a:rPr lang="en-GB" dirty="0"/>
              <a:t>Model Architecture</a:t>
            </a:r>
          </a:p>
        </p:txBody>
      </p:sp>
      <p:pic>
        <p:nvPicPr>
          <p:cNvPr id="8" name="Content Placeholder 7" descr="A diagram of a process&#10;&#10;Description automatically generated">
            <a:extLst>
              <a:ext uri="{FF2B5EF4-FFF2-40B4-BE49-F238E27FC236}">
                <a16:creationId xmlns:a16="http://schemas.microsoft.com/office/drawing/2014/main" id="{5031D553-4E5F-608F-EC84-365DD8B765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2938" y="1358345"/>
            <a:ext cx="9113657" cy="3306372"/>
          </a:xfrm>
        </p:spPr>
      </p:pic>
      <p:pic>
        <p:nvPicPr>
          <p:cNvPr id="2" name="Picture 4" descr="Python - Wikiversity">
            <a:extLst>
              <a:ext uri="{FF2B5EF4-FFF2-40B4-BE49-F238E27FC236}">
                <a16:creationId xmlns:a16="http://schemas.microsoft.com/office/drawing/2014/main" id="{53DC8190-72C8-9EEE-3102-BBE4EAC6A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47" y="137125"/>
            <a:ext cx="941176" cy="94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0F517B-126C-31C5-4D53-CFEA711231DA}"/>
              </a:ext>
            </a:extLst>
          </p:cNvPr>
          <p:cNvPicPr>
            <a:picLocks noChangeAspect="1"/>
          </p:cNvPicPr>
          <p:nvPr/>
        </p:nvPicPr>
        <p:blipFill rotWithShape="1">
          <a:blip r:embed="rId5"/>
          <a:srcRect l="2411" t="20484" r="3505" b="14484"/>
          <a:stretch/>
        </p:blipFill>
        <p:spPr>
          <a:xfrm>
            <a:off x="7812771" y="344883"/>
            <a:ext cx="2133580" cy="588769"/>
          </a:xfrm>
          <a:prstGeom prst="rect">
            <a:avLst/>
          </a:prstGeom>
        </p:spPr>
      </p:pic>
      <p:pic>
        <p:nvPicPr>
          <p:cNvPr id="4" name="Picture 2" descr="NumPy logo refresh · Issue #37 · numpy/numpy.org · GitHub">
            <a:extLst>
              <a:ext uri="{FF2B5EF4-FFF2-40B4-BE49-F238E27FC236}">
                <a16:creationId xmlns:a16="http://schemas.microsoft.com/office/drawing/2014/main" id="{1E2C740C-976C-0721-62AA-26C25A06B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95" y="0"/>
            <a:ext cx="1197941" cy="11979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1912C5-F3AC-4113-28AC-DAA5E68C5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 y="5300488"/>
            <a:ext cx="11293230" cy="1376362"/>
          </a:xfrm>
          <a:prstGeom prst="rect">
            <a:avLst/>
          </a:prstGeom>
        </p:spPr>
      </p:pic>
      <p:pic>
        <p:nvPicPr>
          <p:cNvPr id="12" name="Picture 11">
            <a:extLst>
              <a:ext uri="{FF2B5EF4-FFF2-40B4-BE49-F238E27FC236}">
                <a16:creationId xmlns:a16="http://schemas.microsoft.com/office/drawing/2014/main" id="{8DFBC5B1-F881-E5F4-9456-F23236F6AF39}"/>
              </a:ext>
            </a:extLst>
          </p:cNvPr>
          <p:cNvPicPr>
            <a:picLocks noChangeAspect="1"/>
          </p:cNvPicPr>
          <p:nvPr/>
        </p:nvPicPr>
        <p:blipFill>
          <a:blip r:embed="rId8"/>
          <a:stretch>
            <a:fillRect/>
          </a:stretch>
        </p:blipFill>
        <p:spPr>
          <a:xfrm>
            <a:off x="10026" y="-1660710"/>
            <a:ext cx="11079480" cy="1236017"/>
          </a:xfrm>
          <a:prstGeom prst="rect">
            <a:avLst/>
          </a:prstGeom>
        </p:spPr>
      </p:pic>
    </p:spTree>
    <p:extLst>
      <p:ext uri="{BB962C8B-B14F-4D97-AF65-F5344CB8AC3E}">
        <p14:creationId xmlns:p14="http://schemas.microsoft.com/office/powerpoint/2010/main" val="2904075342"/>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804672" y="677863"/>
            <a:ext cx="8310753" cy="757872"/>
          </a:xfrm>
        </p:spPr>
        <p:txBody>
          <a:bodyPr/>
          <a:lstStyle/>
          <a:p>
            <a:r>
              <a:rPr lang="en-GB" dirty="0"/>
              <a:t>Feature-level Fusion Strategies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804672" y="2019300"/>
            <a:ext cx="8595360" cy="3590925"/>
          </a:xfrm>
        </p:spPr>
        <p:txBody>
          <a:bodyPr/>
          <a:lstStyle/>
          <a:p>
            <a:pPr marL="342900" indent="-342900">
              <a:buClr>
                <a:schemeClr val="tx1"/>
              </a:buClr>
              <a:buSzPct val="90000"/>
              <a:buFont typeface="+mj-lt"/>
              <a:buAutoNum type="arabicPeriod"/>
            </a:pPr>
            <a:r>
              <a:rPr lang="en-GB" b="1" dirty="0"/>
              <a:t>Concatenate</a:t>
            </a:r>
          </a:p>
          <a:p>
            <a:pPr marL="342900" indent="-342900">
              <a:buClr>
                <a:schemeClr val="tx1"/>
              </a:buClr>
              <a:buSzPct val="90000"/>
              <a:buFont typeface="+mj-lt"/>
              <a:buAutoNum type="arabicPeriod"/>
            </a:pPr>
            <a:r>
              <a:rPr lang="en-GB" b="1" dirty="0"/>
              <a:t>Add</a:t>
            </a:r>
          </a:p>
          <a:p>
            <a:pPr marL="342900" indent="-342900">
              <a:buClr>
                <a:schemeClr val="tx1"/>
              </a:buClr>
              <a:buSzPct val="90000"/>
              <a:buFont typeface="+mj-lt"/>
              <a:buAutoNum type="arabicPeriod"/>
            </a:pPr>
            <a:r>
              <a:rPr lang="en-GB" b="1" dirty="0"/>
              <a:t>Hadamard Product</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Pairwise Dot Max</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Multi-Head Attention</a:t>
            </a:r>
          </a:p>
        </p:txBody>
      </p:sp>
    </p:spTree>
    <p:extLst>
      <p:ext uri="{BB962C8B-B14F-4D97-AF65-F5344CB8AC3E}">
        <p14:creationId xmlns:p14="http://schemas.microsoft.com/office/powerpoint/2010/main" val="141323479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dependent Research – VFR Consultants">
            <a:extLst>
              <a:ext uri="{FF2B5EF4-FFF2-40B4-BE49-F238E27FC236}">
                <a16:creationId xmlns:a16="http://schemas.microsoft.com/office/drawing/2014/main" id="{9F2B8A52-3FC4-E020-DA8D-1A8B34F2D87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645" r="1" b="11728"/>
          <a:stretch/>
        </p:blipFill>
        <p:spPr bwMode="auto">
          <a:xfrm>
            <a:off x="20" y="-2"/>
            <a:ext cx="11283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6A3165-2693-5234-063E-29603A2F4816}"/>
              </a:ext>
            </a:extLst>
          </p:cNvPr>
          <p:cNvSpPr>
            <a:spLocks noGrp="1"/>
          </p:cNvSpPr>
          <p:nvPr>
            <p:ph type="title"/>
          </p:nvPr>
        </p:nvSpPr>
        <p:spPr>
          <a:xfrm>
            <a:off x="2958861" y="3295287"/>
            <a:ext cx="5555412" cy="829697"/>
          </a:xfrm>
        </p:spPr>
        <p:txBody>
          <a:bodyPr vert="horz" lIns="91440" tIns="45720" rIns="91440" bIns="45720" rtlCol="0" anchor="b">
            <a:noAutofit/>
          </a:bodyPr>
          <a:lstStyle/>
          <a:p>
            <a:pPr>
              <a:lnSpc>
                <a:spcPct val="85000"/>
              </a:lnSpc>
            </a:pPr>
            <a:r>
              <a:rPr lang="en-US" sz="6000" dirty="0"/>
              <a:t>EVALUATION</a:t>
            </a:r>
          </a:p>
        </p:txBody>
      </p:sp>
    </p:spTree>
    <p:extLst>
      <p:ext uri="{BB962C8B-B14F-4D97-AF65-F5344CB8AC3E}">
        <p14:creationId xmlns:p14="http://schemas.microsoft.com/office/powerpoint/2010/main" val="944162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9"/>
    </mc:Choice>
    <mc:Fallback xmlns="">
      <p:transition spd="slow" advTm="5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475644"/>
            <a:ext cx="8595360" cy="729297"/>
          </a:xfrm>
        </p:spPr>
        <p:txBody>
          <a:bodyPr>
            <a:normAutofit/>
          </a:bodyPr>
          <a:lstStyle/>
          <a:p>
            <a:r>
              <a:rPr lang="en-GB" dirty="0"/>
              <a:t>Zero-shot Classification Accuracy</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74275" y="1794294"/>
            <a:ext cx="5153665" cy="4351337"/>
          </a:xfrm>
        </p:spPr>
        <p:txBody>
          <a:bodyPr/>
          <a:lstStyle/>
          <a:p>
            <a:endParaRPr lang="en-GB" dirty="0"/>
          </a:p>
        </p:txBody>
      </p:sp>
      <p:pic>
        <p:nvPicPr>
          <p:cNvPr id="3" name="Picture 2">
            <a:extLst>
              <a:ext uri="{FF2B5EF4-FFF2-40B4-BE49-F238E27FC236}">
                <a16:creationId xmlns:a16="http://schemas.microsoft.com/office/drawing/2014/main" id="{9D9DA7E7-A3A6-6464-70C6-7B4FF06959BE}"/>
              </a:ext>
            </a:extLst>
          </p:cNvPr>
          <p:cNvPicPr>
            <a:picLocks noChangeAspect="1"/>
          </p:cNvPicPr>
          <p:nvPr/>
        </p:nvPicPr>
        <p:blipFill>
          <a:blip r:embed="rId3"/>
          <a:stretch>
            <a:fillRect/>
          </a:stretch>
        </p:blipFill>
        <p:spPr>
          <a:xfrm>
            <a:off x="5978099" y="1503553"/>
            <a:ext cx="5299589" cy="2345640"/>
          </a:xfrm>
          <a:prstGeom prst="rect">
            <a:avLst/>
          </a:prstGeom>
        </p:spPr>
      </p:pic>
      <p:pic>
        <p:nvPicPr>
          <p:cNvPr id="4" name="Picture 3">
            <a:extLst>
              <a:ext uri="{FF2B5EF4-FFF2-40B4-BE49-F238E27FC236}">
                <a16:creationId xmlns:a16="http://schemas.microsoft.com/office/drawing/2014/main" id="{D118D489-DFEB-DB51-813D-27AA50C3119A}"/>
              </a:ext>
            </a:extLst>
          </p:cNvPr>
          <p:cNvPicPr>
            <a:picLocks noChangeAspect="1"/>
          </p:cNvPicPr>
          <p:nvPr/>
        </p:nvPicPr>
        <p:blipFill>
          <a:blip r:embed="rId4"/>
          <a:stretch>
            <a:fillRect/>
          </a:stretch>
        </p:blipFill>
        <p:spPr>
          <a:xfrm>
            <a:off x="6026745" y="4574541"/>
            <a:ext cx="5256456" cy="2051616"/>
          </a:xfrm>
          <a:prstGeom prst="rect">
            <a:avLst/>
          </a:prstGeom>
        </p:spPr>
      </p:pic>
    </p:spTree>
    <p:extLst>
      <p:ext uri="{BB962C8B-B14F-4D97-AF65-F5344CB8AC3E}">
        <p14:creationId xmlns:p14="http://schemas.microsoft.com/office/powerpoint/2010/main" val="3875960199"/>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417322" y="320559"/>
            <a:ext cx="7297928" cy="751522"/>
          </a:xfrm>
        </p:spPr>
        <p:txBody>
          <a:bodyPr/>
          <a:lstStyle/>
          <a:p>
            <a:r>
              <a:rPr lang="en-GB" dirty="0" err="1"/>
              <a:t>OvR</a:t>
            </a:r>
            <a:r>
              <a:rPr lang="en-GB" dirty="0"/>
              <a:t> ROC Curves and AUC</a:t>
            </a:r>
          </a:p>
        </p:txBody>
      </p:sp>
      <p:pic>
        <p:nvPicPr>
          <p:cNvPr id="13" name="Picture 12">
            <a:extLst>
              <a:ext uri="{FF2B5EF4-FFF2-40B4-BE49-F238E27FC236}">
                <a16:creationId xmlns:a16="http://schemas.microsoft.com/office/drawing/2014/main" id="{F27317D8-A3A7-90C9-B0AE-9D1E338AB149}"/>
              </a:ext>
            </a:extLst>
          </p:cNvPr>
          <p:cNvPicPr>
            <a:picLocks noChangeAspect="1"/>
          </p:cNvPicPr>
          <p:nvPr/>
        </p:nvPicPr>
        <p:blipFill>
          <a:blip r:embed="rId3"/>
          <a:stretch>
            <a:fillRect/>
          </a:stretch>
        </p:blipFill>
        <p:spPr>
          <a:xfrm>
            <a:off x="771525" y="3570012"/>
            <a:ext cx="10125075" cy="3192227"/>
          </a:xfrm>
          <a:prstGeom prst="rect">
            <a:avLst/>
          </a:prstGeom>
        </p:spPr>
      </p:pic>
      <p:pic>
        <p:nvPicPr>
          <p:cNvPr id="15" name="Picture 14">
            <a:extLst>
              <a:ext uri="{FF2B5EF4-FFF2-40B4-BE49-F238E27FC236}">
                <a16:creationId xmlns:a16="http://schemas.microsoft.com/office/drawing/2014/main" id="{3CEA003B-C27C-070E-D218-CE2EF8818C6B}"/>
              </a:ext>
            </a:extLst>
          </p:cNvPr>
          <p:cNvPicPr>
            <a:picLocks noChangeAspect="1"/>
          </p:cNvPicPr>
          <p:nvPr/>
        </p:nvPicPr>
        <p:blipFill>
          <a:blip r:embed="rId4"/>
          <a:stretch>
            <a:fillRect/>
          </a:stretch>
        </p:blipFill>
        <p:spPr>
          <a:xfrm>
            <a:off x="8010525" y="1349160"/>
            <a:ext cx="3205603" cy="1977514"/>
          </a:xfrm>
          <a:prstGeom prst="rect">
            <a:avLst/>
          </a:prstGeom>
        </p:spPr>
      </p:pic>
    </p:spTree>
    <p:extLst>
      <p:ext uri="{BB962C8B-B14F-4D97-AF65-F5344CB8AC3E}">
        <p14:creationId xmlns:p14="http://schemas.microsoft.com/office/powerpoint/2010/main" val="344154806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View">
  <a:themeElements>
    <a:clrScheme name="Custom 14">
      <a:dk1>
        <a:srgbClr val="000000"/>
      </a:dk1>
      <a:lt1>
        <a:sysClr val="window" lastClr="FFFFFF"/>
      </a:lt1>
      <a:dk2>
        <a:srgbClr val="343434"/>
      </a:dk2>
      <a:lt2>
        <a:srgbClr val="951F1F"/>
      </a:lt2>
      <a:accent1>
        <a:srgbClr val="951F1F"/>
      </a:accent1>
      <a:accent2>
        <a:srgbClr val="951F1F"/>
      </a:accent2>
      <a:accent3>
        <a:srgbClr val="951F1F"/>
      </a:accent3>
      <a:accent4>
        <a:srgbClr val="B19C7D"/>
      </a:accent4>
      <a:accent5>
        <a:srgbClr val="7F5F52"/>
      </a:accent5>
      <a:accent6>
        <a:srgbClr val="B27D49"/>
      </a:accent6>
      <a:hlink>
        <a:srgbClr val="0070C0"/>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202</TotalTime>
  <Words>2444</Words>
  <Application>Microsoft Office PowerPoint</Application>
  <PresentationFormat>Widescreen</PresentationFormat>
  <Paragraphs>169</Paragraphs>
  <Slides>14</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Aptos</vt:lpstr>
      <vt:lpstr>Arial</vt:lpstr>
      <vt:lpstr>Calibri</vt:lpstr>
      <vt:lpstr>Californian FB</vt:lpstr>
      <vt:lpstr>Calisto MT</vt:lpstr>
      <vt:lpstr>Cambria Math</vt:lpstr>
      <vt:lpstr>Century Schoolbook</vt:lpstr>
      <vt:lpstr>Century Schoolbook (Headings)</vt:lpstr>
      <vt:lpstr>Wingdings 2</vt:lpstr>
      <vt:lpstr>SlateVTI</vt:lpstr>
      <vt:lpstr>View</vt:lpstr>
      <vt:lpstr>mmFace: 3D Face Recognition using RGB and Millimetre Wave Radar</vt:lpstr>
      <vt:lpstr>Motivations</vt:lpstr>
      <vt:lpstr>Data Acquisition</vt:lpstr>
      <vt:lpstr>Data Preprocessing</vt:lpstr>
      <vt:lpstr>Model Architecture</vt:lpstr>
      <vt:lpstr>Feature-level Fusion Strategies</vt:lpstr>
      <vt:lpstr>EVALUATION</vt:lpstr>
      <vt:lpstr>Zero-shot Classification Accuracy</vt:lpstr>
      <vt:lpstr>OvR ROC Curves and AUC</vt:lpstr>
      <vt:lpstr>t-SNE Visualisations</vt:lpstr>
      <vt:lpstr>Discussion of Results</vt:lpstr>
      <vt:lpstr>Achievements → Limitations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mmFace: 3D Face Recognition using RGB and Millimetre Wave Radar</dc:title>
  <dc:creator>Stergious Aji (student)</dc:creator>
  <cp:lastModifiedBy>Stergious Aji (student)</cp:lastModifiedBy>
  <cp:revision>21</cp:revision>
  <dcterms:created xsi:type="dcterms:W3CDTF">2024-04-17T13:35:37Z</dcterms:created>
  <dcterms:modified xsi:type="dcterms:W3CDTF">2024-04-19T15:32:09Z</dcterms:modified>
</cp:coreProperties>
</file>